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77A5"/>
    <a:srgbClr val="893B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7D6B-08D9-4D28-83BE-636CC4F1A8A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641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7D6B-08D9-4D28-83BE-636CC4F1A8A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37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7D6B-08D9-4D28-83BE-636CC4F1A8A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57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7D6B-08D9-4D28-83BE-636CC4F1A8A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93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7D6B-08D9-4D28-83BE-636CC4F1A8A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14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7D6B-08D9-4D28-83BE-636CC4F1A8A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060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7D6B-08D9-4D28-83BE-636CC4F1A8A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922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7D6B-08D9-4D28-83BE-636CC4F1A8A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712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7D6B-08D9-4D28-83BE-636CC4F1A8A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50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7D6B-08D9-4D28-83BE-636CC4F1A8A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644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37D6B-08D9-4D28-83BE-636CC4F1A8A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572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37D6B-08D9-4D28-83BE-636CC4F1A8A7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567BA-E9AF-4E09-A978-B607A327649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89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pain - Wikip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916"/>
            <a:ext cx="12192000" cy="6862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59829" y="1489166"/>
            <a:ext cx="7032171" cy="3352699"/>
          </a:xfrm>
        </p:spPr>
        <p:txBody>
          <a:bodyPr>
            <a:normAutofit fontScale="90000"/>
          </a:bodyPr>
          <a:lstStyle/>
          <a:p>
            <a:r>
              <a:rPr lang="ru-RU" sz="2000" b="1" dirty="0" err="1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Херсонський</a:t>
            </a:r>
            <a:r>
              <a:rPr lang="ru-RU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</a:t>
            </a:r>
            <a:r>
              <a:rPr lang="ru-RU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</a:t>
            </a:r>
            <a:r>
              <a:rPr lang="uk-UA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 й іноземної філології та журналістики </a:t>
            </a:r>
            <a:br>
              <a:rPr lang="uk-UA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Вибіркова компонентна </a:t>
            </a:r>
            <a:br>
              <a:rPr lang="uk-UA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000" b="1" dirty="0" err="1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Лінгво</a:t>
            </a:r>
            <a:r>
              <a:rPr lang="uk-UA" sz="2000" b="1" dirty="0" err="1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знавство</a:t>
            </a:r>
            <a:r>
              <a:rPr lang="uk-UA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uk-UA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СВО «бакалавр» </a:t>
            </a:r>
            <a:br>
              <a:rPr lang="uk-UA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Спеціальність 014.02. Середня освіта (Мова і література іспанська)</a:t>
            </a:r>
            <a:br>
              <a:rPr lang="uk-UA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2020-2021 </a:t>
            </a:r>
            <a:r>
              <a:rPr lang="uk-UA" sz="2000" b="1" dirty="0" err="1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uk-UA" sz="2000" b="1" dirty="0" smtClean="0">
                <a:gradFill flip="none" rotWithShape="1">
                  <a:gsLst>
                    <a:gs pos="16000">
                      <a:srgbClr val="893BCD"/>
                    </a:gs>
                    <a:gs pos="100000">
                      <a:srgbClr val="C477A5"/>
                    </a:gs>
                  </a:gsLst>
                  <a:lin ang="2700000" scaled="1"/>
                  <a:tileRect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gradFill flip="none" rotWithShape="1">
                <a:gsLst>
                  <a:gs pos="16000">
                    <a:srgbClr val="893BCD"/>
                  </a:gs>
                  <a:gs pos="100000">
                    <a:srgbClr val="C477A5"/>
                  </a:gs>
                </a:gsLst>
                <a:lin ang="2700000" scaled="1"/>
                <a:tileRect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85063" y="6100354"/>
            <a:ext cx="1724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4370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5840" y="414835"/>
            <a:ext cx="10648406" cy="605454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C477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u="sng" dirty="0" smtClean="0">
                <a:solidFill>
                  <a:srgbClr val="C477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 </a:t>
            </a:r>
            <a:r>
              <a:rPr lang="uk-UA" sz="3200" u="sng" dirty="0">
                <a:solidFill>
                  <a:srgbClr val="C477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3200" u="sng" dirty="0" err="1">
                <a:solidFill>
                  <a:srgbClr val="C477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Лінгвознавство</a:t>
            </a:r>
            <a:r>
              <a:rPr lang="uk-UA" sz="3200" u="sng" dirty="0">
                <a:solidFill>
                  <a:srgbClr val="C477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u="sng" dirty="0">
                <a:solidFill>
                  <a:srgbClr val="C477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Іспанії»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 комплексній реалізації цілей навчання  іспанської мови: загальноосвітньої, професійної та практичної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C477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u="sng" dirty="0" smtClean="0">
                <a:solidFill>
                  <a:srgbClr val="C477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 </a:t>
            </a:r>
            <a:r>
              <a:rPr lang="uk-UA" sz="3200" u="sng" dirty="0">
                <a:solidFill>
                  <a:srgbClr val="C477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курсом </a:t>
            </a:r>
            <a:r>
              <a:rPr lang="uk-UA" sz="3200" u="sng" dirty="0">
                <a:solidFill>
                  <a:srgbClr val="C477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3200" u="sng" dirty="0" err="1">
                <a:solidFill>
                  <a:srgbClr val="C477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Лінгвознавство</a:t>
            </a:r>
            <a:r>
              <a:rPr lang="uk-UA" sz="3200" u="sng" dirty="0">
                <a:solidFill>
                  <a:srgbClr val="C477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u="sng" dirty="0">
                <a:solidFill>
                  <a:srgbClr val="C477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Іспанії»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стоять такі завдання: сприяти розширенню кругозору студентів, активно впливати на формування загальноосвітнього напрямку особистості студента, розвивати творчу активність і формувати професійне  володіння іспанською мовою, зосередити в удосконаленні практичної підготовки студентів.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429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4460" y="571501"/>
            <a:ext cx="11325860" cy="982980"/>
          </a:xfrm>
        </p:spPr>
        <p:txBody>
          <a:bodyPr>
            <a:noAutofit/>
          </a:bodyPr>
          <a:lstStyle/>
          <a:p>
            <a:r>
              <a:rPr lang="uk-UA" b="1" i="1" u="sng" dirty="0">
                <a:solidFill>
                  <a:srgbClr val="C477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ході викладанні даного курсу розглядаються такі теми, як :</a:t>
            </a:r>
            <a:endParaRPr lang="ru-RU" b="1" i="1" u="sng" dirty="0">
              <a:solidFill>
                <a:srgbClr val="C477A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14500" y="1280161"/>
            <a:ext cx="9921240" cy="485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1. Географічне положення Іспанії.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Загальні відомості про країну, столицю, символіку, територію, природні умови різних регіонів: територія; клімат; корисні копалини; населення.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2. Державний устрій Іспанії.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Конституція країни, її законодавча, виконавча та юридична влада: Конституція 1976 року; Іспанія – конституційна монархія; іспанський парламент – Кортеси; судова система; король Іспанії та його роль у житті країни.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3. Промисловість Іспанії.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Загальна характеристика економіки, структура промисловості. Зовнішньоекономічні зв’язки: джерела енергії; важка промисловість: хімічна, автомобільна, металургія суднобудування; легка промисловість: виробництво взуття, шкіри, скла, дерево обробляюча та харчова промисловості, туризм; транспорт.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4. Сільське господарство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Сільськогосподарське виробництво та сільськогосподарські зони; вирощування та переробка оливок та маслин; виноградарство та виробництво вина; тваринництво та полювання; риболовство.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5. Соціальні служби, система освіти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Охорона здоров’я; система страхування; система початкової, середньої та вищої освіти; засоби масової інформації.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246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542924"/>
            <a:ext cx="10515600" cy="5400675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6. Населення Іспанії в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доримський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період: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первісне населення Піренейського півострова; народи, що населяли Піренейський півострів у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доримський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період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ібери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турдетани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лігури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фінікійські колонії,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картагінезці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кельтське завоювання).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7. Піренейський півострів за часів панування Римської імперії.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Арабське панування на території Піренейського півострова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завоювання Піренейського півострова римлянами; романізація Піренейського півострова; перший адміністративний поділ Піренейського півострова; розмовна латина на Піренейському півострові; арабське вторгнення та боротьба населення із завойовниками; завершення Реконкісти та утворення незалежних королівств;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культури, науки, мови місцевого населення під час арабського панування.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8.Основні історичні події Іспанії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XIV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XIX c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Іспанія за часів правління Католицьких Королів; Іспанська імперія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ІІ ст.; хронологія історичних подій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ІІІ ст.; буржуазні революції на нашестя Наполеона; перша іспанська республіка.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9. Іспанія в 20 столітті: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громадянська війна 1933 – 1936 рр.;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франкістський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режим;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постфранкістські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реформи; інтеграція Іспанії у міжнародні організації.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969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8647" y="1749016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_tradnl" sz="6000" b="1" dirty="0" smtClean="0">
                <a:solidFill>
                  <a:srgbClr val="893B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¡Bienvenidos a nuestras clases! ¡Os esperamos a todos!</a:t>
            </a:r>
            <a:endParaRPr lang="ru-RU" sz="6000" dirty="0" smtClean="0">
              <a:solidFill>
                <a:srgbClr val="893BC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6000" dirty="0">
              <a:solidFill>
                <a:srgbClr val="893BC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009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443</Words>
  <Application>Microsoft Office PowerPoint</Application>
  <PresentationFormat>Широкоэкранный</PresentationFormat>
  <Paragraphs>16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Office Theme</vt:lpstr>
      <vt:lpstr>Херсонський державний університет   Факультет української й іноземної філології та журналістики  Вибіркова компонентна  «Лінгвознавство»  СВО «бакалавр»  Спеціальність 014.02. Середня освіта (Мова і література іспанська)  2020-2021 н.р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User</dc:creator>
  <cp:lastModifiedBy>User</cp:lastModifiedBy>
  <cp:revision>11</cp:revision>
  <dcterms:created xsi:type="dcterms:W3CDTF">2020-01-15T13:43:09Z</dcterms:created>
  <dcterms:modified xsi:type="dcterms:W3CDTF">2020-08-27T18:23:41Z</dcterms:modified>
</cp:coreProperties>
</file>